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59" r:id="rId5"/>
    <p:sldId id="256" r:id="rId6"/>
    <p:sldId id="260" r:id="rId7"/>
    <p:sldId id="261" r:id="rId8"/>
    <p:sldId id="263" r:id="rId9"/>
    <p:sldId id="262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854B"/>
    <a:srgbClr val="486B3D"/>
    <a:srgbClr val="3A5531"/>
    <a:srgbClr val="007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A9757-E3DF-43AE-B2EE-9058D6B35D84}" type="datetimeFigureOut">
              <a:rPr lang="ru-RU" smtClean="0"/>
              <a:pPr/>
              <a:t>13.11.2009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09E8-94EB-4F66-9FF5-EFD4279F1F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472518" cy="35544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Propisi" pitchFamily="2" charset="0"/>
              </a:rPr>
              <a:t>Радостный, радует, веселит, огорчает</a:t>
            </a:r>
            <a:endParaRPr lang="ru-RU" sz="8000" b="1" dirty="0">
              <a:solidFill>
                <a:schemeClr val="bg1"/>
              </a:solidFill>
              <a:latin typeface="Propisi" pitchFamily="2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14480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Р</a:t>
            </a:r>
            <a:endParaRPr lang="ru-RU" sz="9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А</a:t>
            </a:r>
            <a:endParaRPr lang="ru-RU" sz="9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8992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Д</a:t>
            </a:r>
            <a:endParaRPr lang="ru-RU" sz="9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6248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О</a:t>
            </a:r>
            <a:endParaRPr lang="ru-RU" sz="9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43504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С</a:t>
            </a:r>
            <a:endParaRPr lang="ru-RU" sz="9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58016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Ь</a:t>
            </a:r>
            <a:endParaRPr lang="ru-RU" sz="9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00760" y="500042"/>
            <a:ext cx="785818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/>
              <a:t>Т</a:t>
            </a:r>
            <a:endParaRPr lang="ru-RU" sz="9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 rot="10800000">
            <a:off x="642910" y="6215082"/>
            <a:ext cx="928694" cy="214314"/>
          </a:xfrm>
          <a:prstGeom prst="roundRect">
            <a:avLst/>
          </a:prstGeom>
          <a:gradFill>
            <a:gsLst>
              <a:gs pos="66000">
                <a:schemeClr val="bg1"/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1928826"/>
          </a:xfrm>
        </p:spPr>
        <p:txBody>
          <a:bodyPr/>
          <a:lstStyle/>
          <a:p>
            <a:pPr marL="0" indent="365125">
              <a:buNone/>
            </a:pPr>
            <a:r>
              <a:rPr lang="ru-RU" sz="3400" b="1" i="1" dirty="0" smtClean="0">
                <a:solidFill>
                  <a:schemeClr val="bg1"/>
                </a:solidFill>
              </a:rPr>
              <a:t>Весной дерево зеленеет. По небу плывут легкие облака. Пчелы жужжат над цветами. Летает красивая бабочка.</a:t>
            </a:r>
          </a:p>
          <a:p>
            <a:pPr marL="0" indent="365125">
              <a:buNone/>
            </a:pP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596" y="3786190"/>
            <a:ext cx="8229600" cy="1928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365125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7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Весной деревья зеленеют. По небу плывет легкое облако. Пчела жужжит над цветами. Летают красивые бабочки.</a:t>
            </a:r>
          </a:p>
          <a:p>
            <a:pPr marL="0" marR="0" lvl="0" indent="3651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 rot="10800000">
            <a:off x="642910" y="6215082"/>
            <a:ext cx="928694" cy="214314"/>
          </a:xfrm>
          <a:prstGeom prst="roundRect">
            <a:avLst/>
          </a:prstGeom>
          <a:gradFill>
            <a:gsLst>
              <a:gs pos="66000">
                <a:schemeClr val="bg1"/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500034" y="3500438"/>
            <a:ext cx="8229600" cy="250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365125" algn="l" defTabSz="914400" rtl="0" eaLnBrk="1" fontAlgn="auto" latinLnBrk="0" hangingPunct="1">
              <a:lnSpc>
                <a:spcPct val="4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сущ.                                                    </a:t>
            </a:r>
            <a:r>
              <a:rPr lang="ru-RU" sz="800" b="1" i="1" dirty="0" smtClean="0">
                <a:solidFill>
                  <a:schemeClr val="bg1"/>
                </a:solidFill>
              </a:rPr>
              <a:t>с</a:t>
            </a:r>
            <a:r>
              <a:rPr kumimoji="0" lang="ru-RU" sz="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ущ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                                                              гл.                                                                п.                       сущ.                                               </a:t>
            </a:r>
            <a:r>
              <a:rPr lang="ru-RU" sz="800" b="1" i="1" dirty="0" smtClean="0">
                <a:solidFill>
                  <a:schemeClr val="bg1"/>
                </a:solidFill>
              </a:rPr>
              <a:t>г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л.</a:t>
            </a:r>
          </a:p>
          <a:p>
            <a:pPr marL="0" marR="0" lvl="0" indent="365125" algn="l" defTabSz="914400" rtl="0" eaLnBrk="1" fontAlgn="auto" latinLnBrk="0" hangingPunct="1">
              <a:lnSpc>
                <a:spcPct val="4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800" b="1" i="1" dirty="0" smtClean="0">
                <a:solidFill>
                  <a:schemeClr val="bg1"/>
                </a:solidFill>
              </a:rPr>
              <a:t>прил.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сущ.                                                   </a:t>
            </a:r>
            <a:r>
              <a:rPr lang="ru-RU" sz="800" b="1" i="1" dirty="0" smtClean="0">
                <a:solidFill>
                  <a:schemeClr val="bg1"/>
                </a:solidFill>
              </a:rPr>
              <a:t>с</a:t>
            </a:r>
            <a:r>
              <a:rPr kumimoji="0" lang="ru-RU" sz="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ущ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                                                 </a:t>
            </a:r>
            <a:r>
              <a:rPr lang="ru-RU" sz="800" b="1" i="1" dirty="0" smtClean="0">
                <a:solidFill>
                  <a:schemeClr val="bg1"/>
                </a:solidFill>
              </a:rPr>
              <a:t>г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л.                                                            </a:t>
            </a:r>
            <a:r>
              <a:rPr lang="ru-RU" sz="800" b="1" i="1" dirty="0" err="1" smtClean="0">
                <a:solidFill>
                  <a:schemeClr val="bg1"/>
                </a:solidFill>
              </a:rPr>
              <a:t>п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                                            </a:t>
            </a:r>
            <a:r>
              <a:rPr lang="ru-RU" sz="800" b="1" i="1" dirty="0" smtClean="0">
                <a:solidFill>
                  <a:schemeClr val="bg1"/>
                </a:solidFill>
              </a:rPr>
              <a:t>с</a:t>
            </a:r>
            <a:r>
              <a:rPr kumimoji="0" lang="ru-RU" sz="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ущ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                               </a:t>
            </a:r>
          </a:p>
          <a:p>
            <a:pPr marL="0" marR="0" lvl="0" indent="365125" algn="l" defTabSz="914400" rtl="0" eaLnBrk="1" fontAlgn="auto" latinLnBrk="0" hangingPunct="1">
              <a:lnSpc>
                <a:spcPct val="4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800" b="1" i="1" dirty="0" smtClean="0">
                <a:solidFill>
                  <a:schemeClr val="bg1"/>
                </a:solidFill>
              </a:rPr>
              <a:t>гл.                                                                           прил.                                                                      сущ.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</a:t>
            </a:r>
          </a:p>
          <a:p>
            <a:pPr marL="0" marR="0" lvl="0" indent="365125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 </a:t>
            </a:r>
          </a:p>
          <a:p>
            <a:pPr marL="0" marR="0" lvl="0" indent="365125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3214686"/>
            <a:ext cx="5157766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Молодцы!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:\русский язык 3 класс\adf57feb4f3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3355975" cy="33035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4900618" cy="65403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chemeClr val="bg1"/>
                </a:solidFill>
              </a:rPr>
              <a:t>Словарная работа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" y="1357298"/>
            <a:ext cx="2971792" cy="22860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000" b="1" dirty="0" smtClean="0">
                <a:solidFill>
                  <a:schemeClr val="bg1"/>
                </a:solidFill>
              </a:rPr>
              <a:t>м . г . </a:t>
            </a:r>
            <a:r>
              <a:rPr lang="ru-RU" sz="4000" b="1" dirty="0" err="1" smtClean="0">
                <a:solidFill>
                  <a:schemeClr val="bg1"/>
                </a:solidFill>
              </a:rPr>
              <a:t>зин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4000" b="1" dirty="0" smtClean="0">
                <a:solidFill>
                  <a:schemeClr val="bg1"/>
                </a:solidFill>
              </a:rPr>
              <a:t>с . </a:t>
            </a:r>
            <a:r>
              <a:rPr lang="ru-RU" sz="4000" b="1" dirty="0" err="1" smtClean="0">
                <a:solidFill>
                  <a:schemeClr val="bg1"/>
                </a:solidFill>
              </a:rPr>
              <a:t>рень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4000" b="1" dirty="0" smtClean="0">
                <a:solidFill>
                  <a:schemeClr val="bg1"/>
                </a:solidFill>
              </a:rPr>
              <a:t>ч . </a:t>
            </a:r>
            <a:r>
              <a:rPr lang="ru-RU" sz="4000" b="1" dirty="0" err="1" smtClean="0">
                <a:solidFill>
                  <a:schemeClr val="bg1"/>
                </a:solidFill>
              </a:rPr>
              <a:t>рный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171844" y="1357298"/>
            <a:ext cx="3543296" cy="2286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з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втрак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 бед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р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сунок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029364" y="1357298"/>
            <a:ext cx="3543296" cy="2286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м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рковь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ж . </a:t>
            </a:r>
            <a:r>
              <a:rPr lang="ru-RU" sz="4000" b="1" dirty="0" err="1" smtClean="0">
                <a:solidFill>
                  <a:schemeClr val="bg1"/>
                </a:solidFill>
              </a:rPr>
              <a:t>лтый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 года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2036745" y="2463793"/>
            <a:ext cx="2071702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749801" y="2535231"/>
            <a:ext cx="2071702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00034" y="407194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м</a:t>
            </a:r>
            <a:r>
              <a:rPr lang="ru-RU" sz="4400" b="1" i="1" dirty="0" smtClean="0">
                <a:solidFill>
                  <a:srgbClr val="C00000"/>
                </a:solidFill>
              </a:rPr>
              <a:t>а</a:t>
            </a:r>
            <a:r>
              <a:rPr lang="ru-RU" sz="4400" b="1" i="1" dirty="0" smtClean="0">
                <a:solidFill>
                  <a:srgbClr val="3A5531"/>
                </a:solidFill>
              </a:rPr>
              <a:t>г</a:t>
            </a:r>
            <a:r>
              <a:rPr lang="ru-RU" sz="4400" b="1" i="1" dirty="0" smtClean="0">
                <a:solidFill>
                  <a:srgbClr val="C00000"/>
                </a:solidFill>
              </a:rPr>
              <a:t>а</a:t>
            </a:r>
            <a:r>
              <a:rPr lang="ru-RU" sz="4400" b="1" i="1" dirty="0" smtClean="0">
                <a:solidFill>
                  <a:srgbClr val="3A5531"/>
                </a:solidFill>
              </a:rPr>
              <a:t>зин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478632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с</a:t>
            </a:r>
            <a:r>
              <a:rPr lang="ru-RU" sz="4400" b="1" i="1" dirty="0" smtClean="0">
                <a:solidFill>
                  <a:srgbClr val="C00000"/>
                </a:solidFill>
              </a:rPr>
              <a:t>и</a:t>
            </a:r>
            <a:r>
              <a:rPr lang="ru-RU" sz="4400" b="1" i="1" dirty="0" smtClean="0">
                <a:solidFill>
                  <a:srgbClr val="3A5531"/>
                </a:solidFill>
              </a:rPr>
              <a:t>рень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550070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ч</a:t>
            </a:r>
            <a:r>
              <a:rPr lang="ru-RU" sz="4400" b="1" i="1" dirty="0" smtClean="0">
                <a:solidFill>
                  <a:srgbClr val="C00000"/>
                </a:solidFill>
              </a:rPr>
              <a:t>е</a:t>
            </a:r>
            <a:r>
              <a:rPr lang="ru-RU" sz="4400" b="1" i="1" dirty="0" smtClean="0">
                <a:solidFill>
                  <a:srgbClr val="3A5531"/>
                </a:solidFill>
              </a:rPr>
              <a:t>рный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6116" y="407194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з</a:t>
            </a:r>
            <a:r>
              <a:rPr lang="ru-RU" sz="4400" b="1" i="1" dirty="0" smtClean="0">
                <a:solidFill>
                  <a:srgbClr val="C00000"/>
                </a:solidFill>
              </a:rPr>
              <a:t>а</a:t>
            </a:r>
            <a:r>
              <a:rPr lang="ru-RU" sz="4400" b="1" i="1" dirty="0" smtClean="0">
                <a:solidFill>
                  <a:srgbClr val="3A5531"/>
                </a:solidFill>
              </a:rPr>
              <a:t>втрак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478632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3A5531"/>
                </a:solidFill>
              </a:rPr>
              <a:t>бед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550070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р</a:t>
            </a:r>
            <a:r>
              <a:rPr lang="ru-RU" sz="4400" b="1" i="1" dirty="0" smtClean="0">
                <a:solidFill>
                  <a:srgbClr val="C00000"/>
                </a:solidFill>
              </a:rPr>
              <a:t>и</a:t>
            </a:r>
            <a:r>
              <a:rPr lang="ru-RU" sz="4400" b="1" i="1" dirty="0" smtClean="0">
                <a:solidFill>
                  <a:srgbClr val="3A5531"/>
                </a:solidFill>
              </a:rPr>
              <a:t>сунок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407194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м</a:t>
            </a:r>
            <a:r>
              <a:rPr lang="ru-RU" sz="4400" b="1" i="1" dirty="0" smtClean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3A5531"/>
                </a:solidFill>
              </a:rPr>
              <a:t>рковь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3636" y="478632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ж</a:t>
            </a:r>
            <a:r>
              <a:rPr lang="ru-RU" sz="4400" b="1" i="1" dirty="0" smtClean="0">
                <a:solidFill>
                  <a:srgbClr val="C00000"/>
                </a:solidFill>
              </a:rPr>
              <a:t>е</a:t>
            </a:r>
            <a:r>
              <a:rPr lang="ru-RU" sz="4400" b="1" i="1" dirty="0" smtClean="0">
                <a:solidFill>
                  <a:srgbClr val="3A5531"/>
                </a:solidFill>
              </a:rPr>
              <a:t>лтый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43636" y="550070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п</a:t>
            </a:r>
            <a:r>
              <a:rPr lang="ru-RU" sz="4400" b="1" i="1" dirty="0" smtClean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3A5531"/>
                </a:solidFill>
              </a:rPr>
              <a:t>года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pic>
        <p:nvPicPr>
          <p:cNvPr id="20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4900618" cy="65403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chemeClr val="bg1"/>
                </a:solidFill>
              </a:rPr>
              <a:t>Словарная работа</a:t>
            </a:r>
            <a:endParaRPr lang="ru-RU" b="1" i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643704" y="3856834"/>
            <a:ext cx="4857784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428992" y="3857628"/>
            <a:ext cx="4714908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00034" y="407194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м</a:t>
            </a:r>
            <a:r>
              <a:rPr lang="ru-RU" sz="4400" b="1" i="1" dirty="0" smtClean="0">
                <a:solidFill>
                  <a:srgbClr val="C00000"/>
                </a:solidFill>
              </a:rPr>
              <a:t>а</a:t>
            </a:r>
            <a:r>
              <a:rPr lang="ru-RU" sz="4400" b="1" i="1" dirty="0" smtClean="0">
                <a:solidFill>
                  <a:srgbClr val="3A5531"/>
                </a:solidFill>
              </a:rPr>
              <a:t>г</a:t>
            </a:r>
            <a:r>
              <a:rPr lang="ru-RU" sz="4400" b="1" i="1" dirty="0" smtClean="0">
                <a:solidFill>
                  <a:srgbClr val="C00000"/>
                </a:solidFill>
              </a:rPr>
              <a:t>а</a:t>
            </a:r>
            <a:r>
              <a:rPr lang="ru-RU" sz="4400" b="1" i="1" dirty="0" smtClean="0">
                <a:solidFill>
                  <a:srgbClr val="3A5531"/>
                </a:solidFill>
              </a:rPr>
              <a:t>зин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478632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с</a:t>
            </a:r>
            <a:r>
              <a:rPr lang="ru-RU" sz="4400" b="1" i="1" dirty="0" smtClean="0">
                <a:solidFill>
                  <a:srgbClr val="C00000"/>
                </a:solidFill>
              </a:rPr>
              <a:t>и</a:t>
            </a:r>
            <a:r>
              <a:rPr lang="ru-RU" sz="4400" b="1" i="1" dirty="0" smtClean="0">
                <a:solidFill>
                  <a:srgbClr val="3A5531"/>
                </a:solidFill>
              </a:rPr>
              <a:t>рень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550070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ч</a:t>
            </a:r>
            <a:r>
              <a:rPr lang="ru-RU" sz="4400" b="1" i="1" dirty="0" smtClean="0">
                <a:solidFill>
                  <a:srgbClr val="C00000"/>
                </a:solidFill>
              </a:rPr>
              <a:t>е</a:t>
            </a:r>
            <a:r>
              <a:rPr lang="ru-RU" sz="4400" b="1" i="1" dirty="0" smtClean="0">
                <a:solidFill>
                  <a:srgbClr val="3A5531"/>
                </a:solidFill>
              </a:rPr>
              <a:t>рный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6116" y="407194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з</a:t>
            </a:r>
            <a:r>
              <a:rPr lang="ru-RU" sz="4400" b="1" i="1" dirty="0" smtClean="0">
                <a:solidFill>
                  <a:srgbClr val="C00000"/>
                </a:solidFill>
              </a:rPr>
              <a:t>а</a:t>
            </a:r>
            <a:r>
              <a:rPr lang="ru-RU" sz="4400" b="1" i="1" dirty="0" smtClean="0">
                <a:solidFill>
                  <a:srgbClr val="3A5531"/>
                </a:solidFill>
              </a:rPr>
              <a:t>втрак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478632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3A5531"/>
                </a:solidFill>
              </a:rPr>
              <a:t>бед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550070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р</a:t>
            </a:r>
            <a:r>
              <a:rPr lang="ru-RU" sz="4400" b="1" i="1" dirty="0" smtClean="0">
                <a:solidFill>
                  <a:srgbClr val="C00000"/>
                </a:solidFill>
              </a:rPr>
              <a:t>и</a:t>
            </a:r>
            <a:r>
              <a:rPr lang="ru-RU" sz="4400" b="1" i="1" dirty="0" smtClean="0">
                <a:solidFill>
                  <a:srgbClr val="3A5531"/>
                </a:solidFill>
              </a:rPr>
              <a:t>сунок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407194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м</a:t>
            </a:r>
            <a:r>
              <a:rPr lang="ru-RU" sz="4400" b="1" i="1" dirty="0" smtClean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3A5531"/>
                </a:solidFill>
              </a:rPr>
              <a:t>рковь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3636" y="478632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ж</a:t>
            </a:r>
            <a:r>
              <a:rPr lang="ru-RU" sz="4400" b="1" i="1" dirty="0" smtClean="0">
                <a:solidFill>
                  <a:srgbClr val="C00000"/>
                </a:solidFill>
              </a:rPr>
              <a:t>е</a:t>
            </a:r>
            <a:r>
              <a:rPr lang="ru-RU" sz="4400" b="1" i="1" dirty="0" smtClean="0">
                <a:solidFill>
                  <a:srgbClr val="3A5531"/>
                </a:solidFill>
              </a:rPr>
              <a:t>лтый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43636" y="5500702"/>
            <a:ext cx="2357454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3A5531"/>
                </a:solidFill>
              </a:rPr>
              <a:t>п</a:t>
            </a:r>
            <a:r>
              <a:rPr lang="ru-RU" sz="4400" b="1" i="1" dirty="0" smtClean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3A5531"/>
                </a:solidFill>
              </a:rPr>
              <a:t>года</a:t>
            </a:r>
            <a:endParaRPr lang="ru-RU" sz="4400" b="1" i="1" dirty="0">
              <a:solidFill>
                <a:srgbClr val="3A5531"/>
              </a:solidFill>
            </a:endParaRPr>
          </a:p>
        </p:txBody>
      </p:sp>
      <p:pic>
        <p:nvPicPr>
          <p:cNvPr id="20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  <p:sp>
        <p:nvSpPr>
          <p:cNvPr id="21" name="Содержимое 20"/>
          <p:cNvSpPr>
            <a:spLocks noGrp="1"/>
          </p:cNvSpPr>
          <p:nvPr>
            <p:ph idx="1"/>
          </p:nvPr>
        </p:nvSpPr>
        <p:spPr>
          <a:xfrm>
            <a:off x="642910" y="1142984"/>
            <a:ext cx="1757346" cy="3286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chemeClr val="bg1"/>
                </a:solidFill>
              </a:rPr>
              <a:t>Имя существительное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4" name="Содержимое 20"/>
          <p:cNvSpPr txBox="1">
            <a:spLocks/>
          </p:cNvSpPr>
          <p:nvPr/>
        </p:nvSpPr>
        <p:spPr>
          <a:xfrm>
            <a:off x="6357950" y="1142984"/>
            <a:ext cx="1757346" cy="328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Имя прилагательное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20842E-6 L 0.60625 -0.55609 " pathEditMode="relative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3.20842E-6 L -0.61423 -0.57715 " pathEditMode="relative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76984E-6 L -0.61562 -0.28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" y="-1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8 0.00231 L -0.30469 -3.19223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" y="-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51261E-7 L -0.30312 -0.297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1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76984E-6 L -0.30312 -0.098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4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51261E-7 L -0.00937 -0.33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1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5572140"/>
            <a:ext cx="2328850" cy="5540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ЖЕЛТЕ</a:t>
            </a:r>
            <a:r>
              <a:rPr lang="ru-RU" b="1" i="1" dirty="0" smtClean="0">
                <a:solidFill>
                  <a:srgbClr val="FF0000"/>
                </a:solidFill>
              </a:rPr>
              <a:t>ЕТ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русский язык 3 класс\oduvan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3799145" cy="4929222"/>
          </a:xfrm>
          <a:prstGeom prst="rect">
            <a:avLst/>
          </a:prstGeom>
          <a:noFill/>
        </p:spPr>
      </p:pic>
      <p:pic>
        <p:nvPicPr>
          <p:cNvPr id="1027" name="Picture 3" descr="F:\русский язык 3 класс\oduva n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571480"/>
            <a:ext cx="4519672" cy="4929222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5143504" y="5572140"/>
            <a:ext cx="2328850" cy="5540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ЖЕЛТЕ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ЮТ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58" y="2130425"/>
            <a:ext cx="8429684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Изменение глаголов по числам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08" y="5429264"/>
            <a:ext cx="6400800" cy="823906"/>
          </a:xfrm>
        </p:spPr>
        <p:txBody>
          <a:bodyPr>
            <a:normAutofit/>
          </a:bodyPr>
          <a:lstStyle/>
          <a:p>
            <a:pPr algn="r"/>
            <a:r>
              <a:rPr lang="ru-RU" sz="1400" i="1" dirty="0" smtClean="0">
                <a:solidFill>
                  <a:schemeClr val="bg1"/>
                </a:solidFill>
              </a:rPr>
              <a:t>урок русского языка 3 класс</a:t>
            </a:r>
            <a:endParaRPr lang="ru-RU" sz="1400" i="1" dirty="0">
              <a:solidFill>
                <a:schemeClr val="bg1"/>
              </a:solidFill>
            </a:endParaRPr>
          </a:p>
        </p:txBody>
      </p:sp>
      <p:pic>
        <p:nvPicPr>
          <p:cNvPr id="6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7620" y="3286124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Мальцева Ольга Владимировна</a:t>
            </a:r>
          </a:p>
          <a:p>
            <a:pPr marL="342900" lvl="0" indent="-342900" algn="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i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учитель начальных классов</a:t>
            </a:r>
          </a:p>
          <a:p>
            <a:pPr marL="342900" lvl="0" indent="-342900" algn="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i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высшей квалификационный категории</a:t>
            </a:r>
          </a:p>
          <a:p>
            <a:pPr marL="342900" lvl="0" indent="-342900" algn="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i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МОУ СОШ №5 </a:t>
            </a:r>
            <a:endParaRPr lang="ru-RU" i="1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857496"/>
            <a:ext cx="1500198" cy="839775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ЛЕТ</a:t>
            </a:r>
            <a:r>
              <a:rPr lang="ru-RU" b="1" i="1" dirty="0" smtClean="0">
                <a:solidFill>
                  <a:srgbClr val="FF0000"/>
                </a:solidFill>
              </a:rPr>
              <a:t>ИТ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русский язык 3 класс\tehno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00034" y="500042"/>
            <a:ext cx="3214710" cy="2071702"/>
          </a:xfrm>
          <a:prstGeom prst="rect">
            <a:avLst/>
          </a:prstGeom>
          <a:noFill/>
        </p:spPr>
      </p:pic>
      <p:pic>
        <p:nvPicPr>
          <p:cNvPr id="2051" name="Picture 3" descr="F:\русский язык 3 класс\ЛЕТЯТ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357298"/>
            <a:ext cx="6642110" cy="501799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6786578" y="1428736"/>
            <a:ext cx="1500198" cy="839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ЛЕТ</a:t>
            </a:r>
            <a:r>
              <a:rPr lang="ru-RU" sz="3200" b="1" i="1" dirty="0" smtClean="0">
                <a:solidFill>
                  <a:srgbClr val="FF0000"/>
                </a:solidFill>
              </a:rPr>
              <a:t>Я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i="1" dirty="0" smtClean="0">
                <a:solidFill>
                  <a:srgbClr val="FFFF00"/>
                </a:solidFill>
              </a:rPr>
              <a:t>ПРАВИЛО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marL="0" indent="715963" algn="ctr">
              <a:buNone/>
            </a:pPr>
            <a:r>
              <a:rPr lang="ru-RU" sz="3500" b="1" i="1" dirty="0" smtClean="0">
                <a:solidFill>
                  <a:schemeClr val="bg1"/>
                </a:solidFill>
              </a:rPr>
              <a:t>ГЛАГОЛЫ ИЗМЕНЯЮТСЯ ПО ЧИСЛАМ</a:t>
            </a:r>
            <a:r>
              <a:rPr lang="ru-RU" sz="3600" i="1" dirty="0" smtClean="0">
                <a:solidFill>
                  <a:schemeClr val="bg1"/>
                </a:solidFill>
              </a:rPr>
              <a:t>. </a:t>
            </a:r>
            <a:r>
              <a:rPr lang="ru-RU" sz="4400" i="1" dirty="0" smtClean="0">
                <a:solidFill>
                  <a:schemeClr val="bg1"/>
                </a:solidFill>
              </a:rPr>
              <a:t>Глаголы в единственном числе обозначает действие одного предмета. Если глагол обозначает действие двух и более предметов, то он стоит во множественном числе.</a:t>
            </a:r>
            <a:endParaRPr lang="ru-RU" sz="4400" i="1" dirty="0">
              <a:solidFill>
                <a:schemeClr val="bg1"/>
              </a:solidFill>
            </a:endParaRPr>
          </a:p>
        </p:txBody>
      </p:sp>
      <p:pic>
        <p:nvPicPr>
          <p:cNvPr id="4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06" y="1617681"/>
            <a:ext cx="9472618" cy="4525963"/>
          </a:xfrm>
        </p:spPr>
        <p:txBody>
          <a:bodyPr/>
          <a:lstStyle/>
          <a:p>
            <a:pPr marL="98425" indent="373063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Вариант № 1.</a:t>
            </a:r>
          </a:p>
          <a:p>
            <a:pPr marL="98425" indent="373063">
              <a:buNone/>
            </a:pPr>
            <a:r>
              <a:rPr lang="ru-RU" sz="3600" b="1" i="1" dirty="0" smtClean="0">
                <a:solidFill>
                  <a:schemeClr val="bg1"/>
                </a:solidFill>
              </a:rPr>
              <a:t>Легкие облака л</a:t>
            </a:r>
            <a:r>
              <a:rPr lang="ru-RU" sz="3600" b="1" i="1" dirty="0" smtClean="0">
                <a:solidFill>
                  <a:srgbClr val="007033"/>
                </a:solidFill>
              </a:rPr>
              <a:t>е</a:t>
            </a:r>
            <a:r>
              <a:rPr lang="ru-RU" sz="3600" b="1" i="1" dirty="0" smtClean="0">
                <a:solidFill>
                  <a:schemeClr val="bg1"/>
                </a:solidFill>
              </a:rPr>
              <a:t>тели по небу. Тр</a:t>
            </a:r>
            <a:r>
              <a:rPr lang="ru-RU" sz="3600" b="1" i="1" dirty="0" smtClean="0">
                <a:solidFill>
                  <a:srgbClr val="3A5531"/>
                </a:solidFill>
              </a:rPr>
              <a:t>а</a:t>
            </a:r>
            <a:r>
              <a:rPr lang="ru-RU" sz="3600" b="1" i="1" dirty="0" smtClean="0">
                <a:solidFill>
                  <a:schemeClr val="bg1"/>
                </a:solidFill>
              </a:rPr>
              <a:t>ва </a:t>
            </a:r>
          </a:p>
          <a:p>
            <a:pPr marL="98425" indent="373063">
              <a:buNone/>
            </a:pPr>
            <a:r>
              <a:rPr lang="ru-RU" sz="3600" b="1" i="1" dirty="0" smtClean="0">
                <a:solidFill>
                  <a:schemeClr val="bg1"/>
                </a:solidFill>
              </a:rPr>
              <a:t>нал</a:t>
            </a:r>
            <a:r>
              <a:rPr lang="ru-RU" sz="3600" b="1" i="1" dirty="0" smtClean="0">
                <a:solidFill>
                  <a:srgbClr val="59854B"/>
                </a:solidFill>
              </a:rPr>
              <a:t>и</a:t>
            </a:r>
            <a:r>
              <a:rPr lang="ru-RU" sz="3600" b="1" i="1" dirty="0" smtClean="0">
                <a:solidFill>
                  <a:schemeClr val="bg1"/>
                </a:solidFill>
              </a:rPr>
              <a:t>лась зел</a:t>
            </a:r>
            <a:r>
              <a:rPr lang="ru-RU" sz="3600" b="1" i="1" dirty="0" smtClean="0">
                <a:solidFill>
                  <a:srgbClr val="486B3D"/>
                </a:solidFill>
              </a:rPr>
              <a:t>е</a:t>
            </a:r>
            <a:r>
              <a:rPr lang="ru-RU" sz="3600" b="1" i="1" dirty="0" smtClean="0">
                <a:solidFill>
                  <a:schemeClr val="bg1"/>
                </a:solidFill>
              </a:rPr>
              <a:t>нью.</a:t>
            </a:r>
          </a:p>
          <a:p>
            <a:pPr marL="98425" indent="373063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Вариант № 2.</a:t>
            </a:r>
          </a:p>
          <a:p>
            <a:pPr marL="98425" indent="373063">
              <a:buNone/>
            </a:pPr>
            <a:r>
              <a:rPr lang="ru-RU" sz="3600" b="1" i="1" dirty="0" smtClean="0">
                <a:solidFill>
                  <a:schemeClr val="bg1"/>
                </a:solidFill>
              </a:rPr>
              <a:t>В небо </a:t>
            </a:r>
            <a:r>
              <a:rPr lang="ru-RU" sz="3600" b="1" i="1" dirty="0" err="1" smtClean="0">
                <a:solidFill>
                  <a:schemeClr val="bg1"/>
                </a:solidFill>
              </a:rPr>
              <a:t>взл_тели</a:t>
            </a:r>
            <a:r>
              <a:rPr lang="ru-RU" sz="3600" b="1" i="1" dirty="0" smtClean="0">
                <a:solidFill>
                  <a:schemeClr val="bg1"/>
                </a:solidFill>
              </a:rPr>
              <a:t> жаворонки. </a:t>
            </a:r>
            <a:r>
              <a:rPr lang="ru-RU" sz="3600" b="1" i="1" dirty="0" err="1" smtClean="0">
                <a:solidFill>
                  <a:schemeClr val="bg1"/>
                </a:solidFill>
              </a:rPr>
              <a:t>Вес_ло</a:t>
            </a:r>
            <a:r>
              <a:rPr lang="ru-RU" sz="3600" b="1" i="1" dirty="0" smtClean="0">
                <a:solidFill>
                  <a:schemeClr val="bg1"/>
                </a:solidFill>
              </a:rPr>
              <a:t> </a:t>
            </a:r>
          </a:p>
          <a:p>
            <a:pPr marL="98425" indent="373063">
              <a:buNone/>
            </a:pPr>
            <a:r>
              <a:rPr lang="ru-RU" sz="3600" b="1" i="1" dirty="0" err="1" smtClean="0">
                <a:solidFill>
                  <a:schemeClr val="bg1"/>
                </a:solidFill>
              </a:rPr>
              <a:t>прокр_чал</a:t>
            </a:r>
            <a:r>
              <a:rPr lang="ru-RU" sz="3600" b="1" i="1" dirty="0" smtClean="0">
                <a:solidFill>
                  <a:schemeClr val="bg1"/>
                </a:solidFill>
              </a:rPr>
              <a:t> петух.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71406" y="1617681"/>
            <a:ext cx="947261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Вариант № 1.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Легкие облака л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тели по небу. Тр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 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нал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лась зел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нью.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Вариант № 2.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небо взл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тели жаворонки. Вес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ло 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прокр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чал петух.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1406" y="1617681"/>
            <a:ext cx="947261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Вариант № 1.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</a:t>
            </a:r>
            <a:r>
              <a:rPr kumimoji="0" lang="ru-RU" sz="36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                                _ </a:t>
            </a:r>
          </a:p>
          <a:p>
            <a:pPr marL="98425" marR="0" lvl="0" indent="373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_                _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 rot="10800000">
            <a:off x="642910" y="6215082"/>
            <a:ext cx="928694" cy="214314"/>
          </a:xfrm>
          <a:prstGeom prst="roundRect">
            <a:avLst/>
          </a:prstGeom>
          <a:gradFill>
            <a:gsLst>
              <a:gs pos="66000">
                <a:schemeClr val="bg1"/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742984" y="1571612"/>
            <a:ext cx="947261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5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800" b="1" i="1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м</a:t>
            </a: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н.ч.                                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4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800" b="1" i="1" dirty="0" smtClean="0">
                <a:solidFill>
                  <a:schemeClr val="bg1"/>
                </a:solidFill>
              </a:rPr>
              <a:t>ед. ч.</a:t>
            </a:r>
          </a:p>
          <a:p>
            <a:pPr marL="342900" marR="0" lvl="0" indent="-342900" algn="l" defTabSz="914400" rtl="0" eaLnBrk="1" fontAlgn="auto" latinLnBrk="0" hangingPunct="1">
              <a:lnSpc>
                <a:spcPct val="4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b="1" i="1" dirty="0" smtClean="0">
              <a:solidFill>
                <a:schemeClr val="bg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4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                          мн.ч. </a:t>
            </a:r>
          </a:p>
          <a:p>
            <a:pPr marL="342900" marR="0" lvl="0" indent="-342900" algn="l" defTabSz="914400" rtl="0" eaLnBrk="1" fontAlgn="auto" latinLnBrk="0" hangingPunct="1">
              <a:lnSpc>
                <a:spcPct val="4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800" b="1" i="1" dirty="0" smtClean="0">
                <a:solidFill>
                  <a:schemeClr val="bg1"/>
                </a:solidFill>
              </a:rPr>
              <a:t>ед. ч. </a:t>
            </a:r>
            <a:endParaRPr kumimoji="0" lang="ru-RU" sz="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По дорожке, по дорожке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Скачем мы на правой ножке,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И по этой же дорожке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Скачем мы на левой ножке,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По тропинке побежим,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До лужайки добежим.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На лужайке, на лужайке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Мы попрыгаем, как зайки.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Стоп, устали, отдохнем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И опять пешком пойдем.</a:t>
            </a:r>
          </a:p>
          <a:p>
            <a:endParaRPr lang="ru-RU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Физкультминутка</a:t>
            </a: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2" descr="F:\русский язык 3 класс\кнопка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428604"/>
            <a:ext cx="571504" cy="560969"/>
          </a:xfrm>
          <a:prstGeom prst="rect">
            <a:avLst/>
          </a:prstGeom>
          <a:noFill/>
        </p:spPr>
      </p:pic>
      <p:pic>
        <p:nvPicPr>
          <p:cNvPr id="6" name="Picture 3" descr="D:\1 Ильшат Актасович\картинки о школе\1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6788" y="3357562"/>
            <a:ext cx="3617212" cy="306229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283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Словарная работа</vt:lpstr>
      <vt:lpstr>Словарная работа</vt:lpstr>
      <vt:lpstr>Слайд 4</vt:lpstr>
      <vt:lpstr>Изменение глаголов по числам</vt:lpstr>
      <vt:lpstr>Слайд 6</vt:lpstr>
      <vt:lpstr>ПРАВИЛО</vt:lpstr>
      <vt:lpstr>Слайд 8</vt:lpstr>
      <vt:lpstr>Физкультминутка: </vt:lpstr>
      <vt:lpstr>Слайд 10</vt:lpstr>
      <vt:lpstr>Молодцы!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Ильшат</cp:lastModifiedBy>
  <cp:revision>24</cp:revision>
  <dcterms:created xsi:type="dcterms:W3CDTF">2009-04-05T07:22:30Z</dcterms:created>
  <dcterms:modified xsi:type="dcterms:W3CDTF">2009-11-13T07:11:38Z</dcterms:modified>
</cp:coreProperties>
</file>